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72" r:id="rId5"/>
    <p:sldId id="259" r:id="rId6"/>
    <p:sldId id="260" r:id="rId7"/>
    <p:sldId id="261" r:id="rId8"/>
    <p:sldId id="262" r:id="rId9"/>
    <p:sldId id="263" r:id="rId10"/>
    <p:sldId id="265" r:id="rId11"/>
    <p:sldId id="266" r:id="rId12"/>
    <p:sldId id="270" r:id="rId13"/>
    <p:sldId id="271" r:id="rId14"/>
    <p:sldId id="264" r:id="rId15"/>
    <p:sldId id="267" r:id="rId16"/>
    <p:sldId id="268" r:id="rId17"/>
    <p:sldId id="269" r:id="rId18"/>
  </p:sldIdLst>
  <p:sldSz cx="18288000" cy="10287000"/>
  <p:notesSz cx="6858000" cy="9144000"/>
  <p:embeddedFontLst>
    <p:embeddedFont>
      <p:font typeface="Arimo" panose="020B0604020202020204" charset="0"/>
      <p:regular r:id="rId19"/>
    </p:embeddedFont>
    <p:embeddedFont>
      <p:font typeface="Arimo Bold" panose="020B0604020202020204" charset="0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Open Sans 1 Bold" panose="020B0604020202020204" charset="0"/>
      <p:regular r:id="rId25"/>
    </p:embeddedFont>
    <p:embeddedFont>
      <p:font typeface="Open Sans 2 Bold" panose="020B0604020202020204" charset="0"/>
      <p:regular r:id="rId26"/>
    </p:embeddedFont>
    <p:embeddedFont>
      <p:font typeface="Open Sans Bold" panose="020B0604020202020204" charset="0"/>
      <p:regular r:id="rId27"/>
    </p:embeddedFont>
    <p:embeddedFont>
      <p:font typeface="Open Sans Extra Bold" panose="020B0604020202020204" charset="0"/>
      <p:regular r:id="rId28"/>
    </p:embeddedFont>
    <p:embeddedFont>
      <p:font typeface="Open Sans Light 1" panose="020B0604020202020204" charset="0"/>
      <p:regular r:id="rId29"/>
    </p:embeddedFont>
    <p:embeddedFont>
      <p:font typeface="Open Sans Light 1 Bold" panose="020B0604020202020204" charset="0"/>
      <p:regular r:id="rId30"/>
    </p:embeddedFont>
    <p:embeddedFont>
      <p:font typeface="Open Sans Light 2" panose="020B0604020202020204" charset="0"/>
      <p:regular r:id="rId31"/>
    </p:embeddedFont>
    <p:embeddedFont>
      <p:font typeface="Roboto" panose="02000000000000000000" pitchFamily="2" charset="0"/>
      <p:regular r:id="rId32"/>
      <p:bold r:id="rId33"/>
    </p:embeddedFont>
    <p:embeddedFont>
      <p:font typeface="Roboto Bold" pitchFamily="2" charset="0"/>
      <p:regular r:id="rId34"/>
      <p:bold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tmp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b="15730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011151" y="2538895"/>
            <a:ext cx="14265698" cy="4981758"/>
            <a:chOff x="0" y="0"/>
            <a:chExt cx="19020930" cy="6642344"/>
          </a:xfrm>
        </p:grpSpPr>
        <p:grpSp>
          <p:nvGrpSpPr>
            <p:cNvPr id="3" name="Group 3"/>
            <p:cNvGrpSpPr/>
            <p:nvPr/>
          </p:nvGrpSpPr>
          <p:grpSpPr>
            <a:xfrm>
              <a:off x="5201319" y="4722561"/>
              <a:ext cx="8618292" cy="1263703"/>
              <a:chOff x="0" y="0"/>
              <a:chExt cx="21201500" cy="3108784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1201500" cy="3108784"/>
              </a:xfrm>
              <a:custGeom>
                <a:avLst/>
                <a:gdLst/>
                <a:ahLst/>
                <a:cxnLst/>
                <a:rect l="l" t="t" r="r" b="b"/>
                <a:pathLst>
                  <a:path w="21201500" h="3108784">
                    <a:moveTo>
                      <a:pt x="20975441" y="0"/>
                    </a:moveTo>
                    <a:lnTo>
                      <a:pt x="0" y="0"/>
                    </a:lnTo>
                    <a:lnTo>
                      <a:pt x="0" y="3108784"/>
                    </a:lnTo>
                    <a:lnTo>
                      <a:pt x="21201500" y="3108784"/>
                    </a:lnTo>
                    <a:lnTo>
                      <a:pt x="21201500" y="0"/>
                    </a:lnTo>
                    <a:lnTo>
                      <a:pt x="20975439" y="0"/>
                    </a:lnTo>
                    <a:close/>
                    <a:moveTo>
                      <a:pt x="20975441" y="2882724"/>
                    </a:moveTo>
                    <a:lnTo>
                      <a:pt x="228600" y="2882724"/>
                    </a:lnTo>
                    <a:lnTo>
                      <a:pt x="228600" y="228600"/>
                    </a:lnTo>
                    <a:lnTo>
                      <a:pt x="20975441" y="228600"/>
                    </a:lnTo>
                    <a:lnTo>
                      <a:pt x="20975441" y="2882724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5539933" y="4080387"/>
              <a:ext cx="7941064" cy="25619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23"/>
                </a:lnSpc>
              </a:pPr>
              <a:endParaRPr/>
            </a:p>
            <a:p>
              <a:pPr algn="ctr">
                <a:lnSpc>
                  <a:spcPts val="3023"/>
                </a:lnSpc>
              </a:pPr>
              <a:endParaRPr/>
            </a:p>
            <a:p>
              <a:pPr algn="ctr">
                <a:lnSpc>
                  <a:spcPts val="3023"/>
                </a:lnSpc>
              </a:pPr>
              <a:r>
                <a:rPr lang="en-US" sz="2400" spc="96">
                  <a:solidFill>
                    <a:srgbClr val="FFFFFF"/>
                  </a:solidFill>
                  <a:latin typeface="Roboto Bold"/>
                </a:rPr>
                <a:t>REKHA V    19BCE1871</a:t>
              </a:r>
            </a:p>
            <a:p>
              <a:pPr algn="ctr">
                <a:lnSpc>
                  <a:spcPts val="3023"/>
                </a:lnSpc>
              </a:pPr>
              <a:endParaRPr lang="en-US" sz="2400" spc="96">
                <a:solidFill>
                  <a:srgbClr val="FFFFFF"/>
                </a:solidFill>
                <a:latin typeface="Roboto Bold"/>
              </a:endParaRPr>
            </a:p>
            <a:p>
              <a:pPr algn="ctr">
                <a:lnSpc>
                  <a:spcPts val="3024"/>
                </a:lnSpc>
              </a:pPr>
              <a:endParaRPr lang="en-US" sz="2400" spc="96">
                <a:solidFill>
                  <a:srgbClr val="FFFFFF"/>
                </a:solidFill>
                <a:latin typeface="Roboto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123825"/>
              <a:ext cx="19020930" cy="38777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779"/>
                </a:lnSpc>
              </a:pPr>
              <a:r>
                <a:rPr lang="en-US" sz="8725" spc="87">
                  <a:solidFill>
                    <a:srgbClr val="FFFFFF"/>
                  </a:solidFill>
                  <a:latin typeface="Open Sans 1 Bold"/>
                </a:rPr>
                <a:t>SMART GPS TRACKER USING ARDUINO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310" b="1310"/>
          <a:stretch>
            <a:fillRect/>
          </a:stretch>
        </p:blipFill>
        <p:spPr>
          <a:xfrm>
            <a:off x="2617661" y="1028700"/>
            <a:ext cx="11403125" cy="8915666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796447" y="162799"/>
            <a:ext cx="3400544" cy="865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60"/>
              </a:lnSpc>
              <a:spcBef>
                <a:spcPct val="0"/>
              </a:spcBef>
            </a:pPr>
            <a:r>
              <a:rPr lang="en-US" sz="6090" spc="60">
                <a:solidFill>
                  <a:srgbClr val="748D6E"/>
                </a:solidFill>
                <a:latin typeface="Open Sans 1 Bold"/>
              </a:rPr>
              <a:t>CODING: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897835" y="2033549"/>
            <a:ext cx="10492330" cy="621990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76400" y="1028700"/>
            <a:ext cx="15236859" cy="903248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7004502" y="162799"/>
            <a:ext cx="3400544" cy="865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60"/>
              </a:lnSpc>
              <a:spcBef>
                <a:spcPct val="0"/>
              </a:spcBef>
            </a:pPr>
            <a:r>
              <a:rPr lang="en-US" sz="6090" spc="60">
                <a:solidFill>
                  <a:srgbClr val="748D6E"/>
                </a:solidFill>
                <a:latin typeface="Open Sans 1 Bold"/>
              </a:rPr>
              <a:t>CODING: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50921" y="352812"/>
            <a:ext cx="13655216" cy="2797712"/>
            <a:chOff x="0" y="0"/>
            <a:chExt cx="18206955" cy="3730283"/>
          </a:xfrm>
        </p:grpSpPr>
        <p:sp>
          <p:nvSpPr>
            <p:cNvPr id="3" name="TextBox 3"/>
            <p:cNvSpPr txBox="1"/>
            <p:nvPr/>
          </p:nvSpPr>
          <p:spPr>
            <a:xfrm>
              <a:off x="0" y="-28575"/>
              <a:ext cx="18206955" cy="6727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936"/>
                </a:lnSpc>
              </a:pPr>
              <a:endParaRPr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353436"/>
              <a:ext cx="18206955" cy="23768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7075"/>
                </a:lnSpc>
              </a:pPr>
              <a:r>
                <a:rPr lang="en-US" sz="5799">
                  <a:solidFill>
                    <a:srgbClr val="000000"/>
                  </a:solidFill>
                  <a:latin typeface="Open Sans Light 1 Bold"/>
                </a:rPr>
                <a:t>IMPLEMENTATION OF THE PROJECT</a:t>
              </a:r>
            </a:p>
            <a:p>
              <a:pPr algn="r">
                <a:lnSpc>
                  <a:spcPts val="7075"/>
                </a:lnSpc>
              </a:pPr>
              <a:endParaRPr lang="en-US" sz="5799">
                <a:solidFill>
                  <a:srgbClr val="000000"/>
                </a:solidFill>
                <a:latin typeface="Open Sans Light 1 Bold"/>
              </a:endParaRPr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 t="20108" b="10277"/>
          <a:stretch>
            <a:fillRect/>
          </a:stretch>
        </p:blipFill>
        <p:spPr>
          <a:xfrm>
            <a:off x="2218014" y="2671402"/>
            <a:ext cx="13316419" cy="695251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b="15730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86579" y="3792605"/>
            <a:ext cx="9619093" cy="2701790"/>
            <a:chOff x="0" y="0"/>
            <a:chExt cx="12825457" cy="3602387"/>
          </a:xfrm>
        </p:grpSpPr>
        <p:sp>
          <p:nvSpPr>
            <p:cNvPr id="3" name="TextBox 3"/>
            <p:cNvSpPr txBox="1"/>
            <p:nvPr/>
          </p:nvSpPr>
          <p:spPr>
            <a:xfrm>
              <a:off x="0" y="-66675"/>
              <a:ext cx="12825457" cy="13806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477"/>
                </a:lnSpc>
              </a:pPr>
              <a:r>
                <a:rPr lang="en-US" sz="6471" spc="64">
                  <a:solidFill>
                    <a:srgbClr val="FFFFFF"/>
                  </a:solidFill>
                  <a:latin typeface="Open Sans 1 Bold"/>
                </a:rPr>
                <a:t>THANK YOU</a:t>
              </a:r>
            </a:p>
          </p:txBody>
        </p:sp>
        <p:grpSp>
          <p:nvGrpSpPr>
            <p:cNvPr id="4" name="Group 4"/>
            <p:cNvGrpSpPr/>
            <p:nvPr/>
          </p:nvGrpSpPr>
          <p:grpSpPr>
            <a:xfrm>
              <a:off x="0" y="2524458"/>
              <a:ext cx="5966574" cy="1077929"/>
              <a:chOff x="0" y="0"/>
              <a:chExt cx="21201500" cy="383029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21201500" cy="3830290"/>
              </a:xfrm>
              <a:custGeom>
                <a:avLst/>
                <a:gdLst/>
                <a:ahLst/>
                <a:cxnLst/>
                <a:rect l="l" t="t" r="r" b="b"/>
                <a:pathLst>
                  <a:path w="21201500" h="3830290">
                    <a:moveTo>
                      <a:pt x="20975441" y="0"/>
                    </a:moveTo>
                    <a:lnTo>
                      <a:pt x="0" y="0"/>
                    </a:lnTo>
                    <a:lnTo>
                      <a:pt x="0" y="3830290"/>
                    </a:lnTo>
                    <a:lnTo>
                      <a:pt x="21201500" y="3830290"/>
                    </a:lnTo>
                    <a:lnTo>
                      <a:pt x="21201500" y="0"/>
                    </a:lnTo>
                    <a:lnTo>
                      <a:pt x="20975439" y="0"/>
                    </a:lnTo>
                    <a:close/>
                    <a:moveTo>
                      <a:pt x="20975441" y="3604230"/>
                    </a:moveTo>
                    <a:lnTo>
                      <a:pt x="228600" y="3604230"/>
                    </a:lnTo>
                    <a:lnTo>
                      <a:pt x="228600" y="228600"/>
                    </a:lnTo>
                    <a:lnTo>
                      <a:pt x="20975441" y="228600"/>
                    </a:lnTo>
                    <a:lnTo>
                      <a:pt x="20975441" y="360423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6" name="TextBox 6"/>
            <p:cNvSpPr txBox="1"/>
            <p:nvPr/>
          </p:nvSpPr>
          <p:spPr>
            <a:xfrm>
              <a:off x="448745" y="2782396"/>
              <a:ext cx="4888531" cy="5412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351"/>
                </a:lnSpc>
                <a:spcBef>
                  <a:spcPct val="0"/>
                </a:spcBef>
              </a:pPr>
              <a:r>
                <a:rPr lang="en-US" sz="2393" spc="311">
                  <a:solidFill>
                    <a:srgbClr val="FFFFFF"/>
                  </a:solidFill>
                  <a:latin typeface="Roboto"/>
                </a:rPr>
                <a:t>TEAM NAME:FRANCE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54957" y="537114"/>
            <a:ext cx="15900786" cy="26002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6"/>
              </a:lnSpc>
            </a:pPr>
            <a:r>
              <a:rPr lang="en-US" sz="5004">
                <a:solidFill>
                  <a:srgbClr val="748D6E"/>
                </a:solidFill>
                <a:latin typeface="Open Sans Extra Bold"/>
              </a:rPr>
              <a:t>CODING:</a:t>
            </a:r>
          </a:p>
          <a:p>
            <a:pPr algn="ctr">
              <a:lnSpc>
                <a:spcPts val="6866"/>
              </a:lnSpc>
            </a:pPr>
            <a:endParaRPr lang="en-US" sz="5004">
              <a:solidFill>
                <a:srgbClr val="748D6E"/>
              </a:solidFill>
              <a:latin typeface="Open Sans Extra Bold"/>
            </a:endParaRPr>
          </a:p>
          <a:p>
            <a:pPr algn="ctr">
              <a:lnSpc>
                <a:spcPts val="6866"/>
              </a:lnSpc>
            </a:pPr>
            <a:endParaRPr lang="en-US" sz="5004">
              <a:solidFill>
                <a:srgbClr val="748D6E"/>
              </a:solidFill>
              <a:latin typeface="Open Sans Extra Bold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187202" y="1418976"/>
            <a:ext cx="11913596" cy="865167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11881" y="1396896"/>
            <a:ext cx="15579625" cy="7590074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297999" y="511455"/>
            <a:ext cx="9748738" cy="18185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88"/>
              </a:lnSpc>
            </a:pPr>
            <a:r>
              <a:rPr lang="en-US" sz="4314" spc="43" dirty="0">
                <a:solidFill>
                  <a:srgbClr val="000000"/>
                </a:solidFill>
                <a:latin typeface="Open Sans 1 Bold"/>
              </a:rPr>
              <a:t>OUTPUT FROM SERIAL MONITOR:</a:t>
            </a:r>
          </a:p>
          <a:p>
            <a:pPr>
              <a:lnSpc>
                <a:spcPts val="4788"/>
              </a:lnSpc>
            </a:pPr>
            <a:endParaRPr lang="en-US" sz="4314" spc="43" dirty="0">
              <a:solidFill>
                <a:srgbClr val="000000"/>
              </a:solidFill>
              <a:latin typeface="Open Sans 1 Bold"/>
            </a:endParaRPr>
          </a:p>
          <a:p>
            <a:pPr>
              <a:lnSpc>
                <a:spcPts val="4788"/>
              </a:lnSpc>
            </a:pPr>
            <a:endParaRPr lang="en-US" sz="4314" spc="43" dirty="0">
              <a:solidFill>
                <a:srgbClr val="000000"/>
              </a:solidFill>
              <a:latin typeface="Open Sans 1 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767721" y="887959"/>
            <a:ext cx="4215012" cy="851108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1240077" y="1169441"/>
            <a:ext cx="3957145" cy="82296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-223338" y="2827023"/>
            <a:ext cx="5991059" cy="1807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>
                <a:solidFill>
                  <a:srgbClr val="000000"/>
                </a:solidFill>
                <a:latin typeface="Open Sans 2 Bold"/>
              </a:rPr>
              <a:t>OUTPUT FROM THE MOBILE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776042" y="365156"/>
            <a:ext cx="6714913" cy="399236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28700" y="4357516"/>
            <a:ext cx="13322992" cy="572583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0" y="1116352"/>
            <a:ext cx="8382611" cy="1807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>
                <a:solidFill>
                  <a:srgbClr val="000000"/>
                </a:solidFill>
                <a:latin typeface="Open Sans 2 Bold"/>
              </a:rPr>
              <a:t>OUTPUT FROM ThingSpeak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4899" y="1514673"/>
            <a:ext cx="11263963" cy="6139507"/>
            <a:chOff x="0" y="0"/>
            <a:chExt cx="15018617" cy="8186010"/>
          </a:xfrm>
        </p:grpSpPr>
        <p:sp>
          <p:nvSpPr>
            <p:cNvPr id="3" name="TextBox 3"/>
            <p:cNvSpPr txBox="1"/>
            <p:nvPr/>
          </p:nvSpPr>
          <p:spPr>
            <a:xfrm>
              <a:off x="0" y="-19050"/>
              <a:ext cx="15018617" cy="11621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371"/>
                </a:lnSpc>
              </a:pPr>
              <a:r>
                <a:rPr lang="en-US" sz="3554">
                  <a:solidFill>
                    <a:srgbClr val="000000"/>
                  </a:solidFill>
                  <a:latin typeface="Roboto Bold"/>
                </a:rPr>
                <a:t>OBJECTIVE</a:t>
              </a:r>
            </a:p>
            <a:p>
              <a:pPr algn="r">
                <a:lnSpc>
                  <a:spcPts val="2525"/>
                </a:lnSpc>
              </a:pPr>
              <a:endParaRPr lang="en-US" sz="3554">
                <a:solidFill>
                  <a:srgbClr val="000000"/>
                </a:solidFill>
                <a:latin typeface="Roboto Bold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600891"/>
              <a:ext cx="15018617" cy="65851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025"/>
                </a:lnSpc>
              </a:pPr>
              <a:r>
                <a:rPr lang="en-US" sz="3299">
                  <a:solidFill>
                    <a:srgbClr val="000000"/>
                  </a:solidFill>
                  <a:latin typeface="Open Sans Light 1"/>
                </a:rPr>
                <a:t>•The proposed Arduino based tracking system uses global positioning system and global system using GSM modules. GSM module with a SIM card is used for purpose of communication. </a:t>
              </a:r>
            </a:p>
            <a:p>
              <a:pPr algn="just">
                <a:lnSpc>
                  <a:spcPts val="4025"/>
                </a:lnSpc>
              </a:pPr>
              <a:r>
                <a:rPr lang="en-US" sz="3299">
                  <a:solidFill>
                    <a:srgbClr val="000000"/>
                  </a:solidFill>
                  <a:latin typeface="Arimo"/>
                </a:rPr>
                <a:t>•This system can be installed or hidden in your vehicle. After installing the circuit we can easily track the stolen vehicle using a mobile phone. </a:t>
              </a:r>
            </a:p>
            <a:p>
              <a:pPr algn="just">
                <a:lnSpc>
                  <a:spcPts val="4025"/>
                </a:lnSpc>
              </a:pPr>
              <a:r>
                <a:rPr lang="en-US" sz="3299">
                  <a:solidFill>
                    <a:srgbClr val="000000"/>
                  </a:solidFill>
                  <a:latin typeface="Arimo"/>
                </a:rPr>
                <a:t>•Parents can also use this application to track their children by placing this circuit inside the school/college bag.</a:t>
              </a:r>
            </a:p>
            <a:p>
              <a:pPr algn="just">
                <a:lnSpc>
                  <a:spcPts val="3231"/>
                </a:lnSpc>
              </a:pPr>
              <a:endParaRPr lang="en-US" sz="3299">
                <a:solidFill>
                  <a:srgbClr val="000000"/>
                </a:solidFill>
                <a:latin typeface="Arimo"/>
              </a:endParaRPr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2939013" y="698795"/>
            <a:ext cx="3919347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397" t="1819" r="30132" b="1819"/>
          <a:stretch>
            <a:fillRect/>
          </a:stretch>
        </p:blipFill>
        <p:spPr>
          <a:xfrm>
            <a:off x="9388530" y="559403"/>
            <a:ext cx="8899470" cy="82296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428074" y="2331126"/>
            <a:ext cx="8115300" cy="6457877"/>
            <a:chOff x="0" y="0"/>
            <a:chExt cx="10820400" cy="8610503"/>
          </a:xfrm>
        </p:grpSpPr>
        <p:sp>
          <p:nvSpPr>
            <p:cNvPr id="4" name="TextBox 4"/>
            <p:cNvSpPr txBox="1"/>
            <p:nvPr/>
          </p:nvSpPr>
          <p:spPr>
            <a:xfrm>
              <a:off x="0" y="3539967"/>
              <a:ext cx="6606121" cy="50705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688"/>
                </a:lnSpc>
              </a:pPr>
              <a:r>
                <a:rPr lang="en-US" sz="4777">
                  <a:solidFill>
                    <a:srgbClr val="000000"/>
                  </a:solidFill>
                  <a:latin typeface="Roboto Bold"/>
                </a:rPr>
                <a:t>·  Arduino Uno</a:t>
              </a:r>
            </a:p>
            <a:p>
              <a:pPr>
                <a:lnSpc>
                  <a:spcPts val="6688"/>
                </a:lnSpc>
              </a:pPr>
              <a:r>
                <a:rPr lang="en-US" sz="3098">
                  <a:solidFill>
                    <a:srgbClr val="000000"/>
                  </a:solidFill>
                  <a:latin typeface="Arimo Bold"/>
                </a:rPr>
                <a:t>·  GPS module</a:t>
              </a:r>
            </a:p>
            <a:p>
              <a:pPr>
                <a:lnSpc>
                  <a:spcPts val="6688"/>
                </a:lnSpc>
              </a:pPr>
              <a:r>
                <a:rPr lang="en-US" sz="3098">
                  <a:solidFill>
                    <a:srgbClr val="000000"/>
                  </a:solidFill>
                  <a:latin typeface="Arimo Bold"/>
                </a:rPr>
                <a:t>·  GSM module</a:t>
              </a:r>
            </a:p>
            <a:p>
              <a:pPr>
                <a:lnSpc>
                  <a:spcPts val="6688"/>
                </a:lnSpc>
              </a:pPr>
              <a:r>
                <a:rPr lang="en-US" sz="3098">
                  <a:solidFill>
                    <a:srgbClr val="000000"/>
                  </a:solidFill>
                  <a:latin typeface="Arimo Bold"/>
                </a:rPr>
                <a:t>·  Jumper wires</a:t>
              </a:r>
            </a:p>
            <a:p>
              <a:pPr>
                <a:lnSpc>
                  <a:spcPts val="3344"/>
                </a:lnSpc>
              </a:pPr>
              <a:endParaRPr lang="en-US" sz="3098">
                <a:solidFill>
                  <a:srgbClr val="000000"/>
                </a:solidFill>
                <a:latin typeface="Arimo Bold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66675"/>
              <a:ext cx="10820400" cy="26321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689"/>
                </a:lnSpc>
              </a:pPr>
              <a:r>
                <a:rPr lang="en-US" sz="6927" spc="69">
                  <a:solidFill>
                    <a:srgbClr val="000000"/>
                  </a:solidFill>
                  <a:latin typeface="Open Sans 1 Bold"/>
                </a:rPr>
                <a:t>COMPONENTS REQUIRED: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6FB63-4E1E-4301-B544-9516CD96B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174498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sz="5300" b="1" spc="68" dirty="0">
                <a:solidFill>
                  <a:srgbClr val="000000"/>
                </a:solidFill>
                <a:latin typeface="Open Sans Bold"/>
              </a:rPr>
              <a:t>BLOCK DIAGRAM:</a:t>
            </a:r>
            <a:br>
              <a:rPr lang="en-US" sz="4400" spc="68" dirty="0">
                <a:solidFill>
                  <a:srgbClr val="000000"/>
                </a:solidFill>
                <a:latin typeface="Open Sans Bold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451FC-0D2A-4349-BA49-82A0B351DF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17602200" cy="841216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39AA18-A771-4BDE-B00B-8D8A36B336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78" t="47707" r="10788" b="15082"/>
          <a:stretch/>
        </p:blipFill>
        <p:spPr>
          <a:xfrm>
            <a:off x="1371600" y="2643981"/>
            <a:ext cx="14605000" cy="63246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BE0DAD2-E80B-41F4-8ABE-9797C3321136}"/>
              </a:ext>
            </a:extLst>
          </p:cNvPr>
          <p:cNvSpPr/>
          <p:nvPr/>
        </p:nvSpPr>
        <p:spPr>
          <a:xfrm>
            <a:off x="12332855" y="2247900"/>
            <a:ext cx="3664527" cy="1981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Cloud :</a:t>
            </a:r>
            <a:r>
              <a:rPr lang="en-US" sz="3200" dirty="0" err="1"/>
              <a:t>ThingSpeak</a:t>
            </a:r>
            <a:endParaRPr lang="en-US" sz="3200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B530C041-C3EA-4423-8AEC-0E0A919F2743}"/>
              </a:ext>
            </a:extLst>
          </p:cNvPr>
          <p:cNvSpPr/>
          <p:nvPr/>
        </p:nvSpPr>
        <p:spPr>
          <a:xfrm>
            <a:off x="11085022" y="3011988"/>
            <a:ext cx="1447800" cy="83820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145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854513" y="0"/>
            <a:ext cx="11934163" cy="82296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652154" y="293655"/>
            <a:ext cx="8298359" cy="8835098"/>
            <a:chOff x="0" y="57150"/>
            <a:chExt cx="11064479" cy="11780131"/>
          </a:xfrm>
        </p:grpSpPr>
        <p:sp>
          <p:nvSpPr>
            <p:cNvPr id="4" name="TextBox 4"/>
            <p:cNvSpPr txBox="1"/>
            <p:nvPr/>
          </p:nvSpPr>
          <p:spPr>
            <a:xfrm>
              <a:off x="0" y="1933031"/>
              <a:ext cx="8663476" cy="9904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893"/>
                </a:lnSpc>
              </a:pPr>
              <a:r>
                <a:rPr lang="en-US" sz="3495" dirty="0">
                  <a:solidFill>
                    <a:srgbClr val="000000"/>
                  </a:solidFill>
                  <a:latin typeface="Roboto"/>
                </a:rPr>
                <a:t>•</a:t>
              </a:r>
              <a:r>
                <a:rPr lang="en-US" sz="3495" dirty="0">
                  <a:solidFill>
                    <a:srgbClr val="00000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GPS: To get the latitude and longitude.</a:t>
              </a:r>
            </a:p>
            <a:p>
              <a:pPr>
                <a:lnSpc>
                  <a:spcPts val="4893"/>
                </a:lnSpc>
              </a:pPr>
              <a:r>
                <a:rPr lang="en-US" sz="2126" dirty="0">
                  <a:solidFill>
                    <a:srgbClr val="00000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•</a:t>
              </a:r>
              <a:r>
                <a:rPr lang="en-US" sz="3600" dirty="0">
                  <a:solidFill>
                    <a:srgbClr val="00000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GSM: To receive messages and for communication.</a:t>
              </a:r>
            </a:p>
            <a:p>
              <a:pPr>
                <a:lnSpc>
                  <a:spcPts val="4893"/>
                </a:lnSpc>
              </a:pPr>
              <a:r>
                <a:rPr lang="en-US" sz="3600" dirty="0">
                  <a:solidFill>
                    <a:srgbClr val="00000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•Arduino: Acts as an interface for GPS and GSM.</a:t>
              </a:r>
            </a:p>
            <a:p>
              <a:pPr>
                <a:lnSpc>
                  <a:spcPts val="4893"/>
                </a:lnSpc>
              </a:pPr>
              <a:r>
                <a:rPr lang="en-US" sz="3600" dirty="0">
                  <a:solidFill>
                    <a:srgbClr val="00000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•LCD: To display the co-ordinates.</a:t>
              </a:r>
            </a:p>
            <a:p>
              <a:pPr marL="457200" indent="-457200">
                <a:lnSpc>
                  <a:spcPts val="4893"/>
                </a:lnSpc>
                <a:buFont typeface="Arial" panose="020B0604020202020204" pitchFamily="34" charset="0"/>
                <a:buChar char="•"/>
              </a:pPr>
              <a:r>
                <a:rPr lang="en-US" sz="3495" dirty="0">
                  <a:solidFill>
                    <a:srgbClr val="00000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Connecting to the cloud </a:t>
              </a:r>
              <a:r>
                <a:rPr lang="en-US" sz="3495" dirty="0" err="1">
                  <a:solidFill>
                    <a:srgbClr val="00000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i.e</a:t>
              </a:r>
              <a:r>
                <a:rPr lang="en-US" sz="3495" dirty="0">
                  <a:solidFill>
                    <a:srgbClr val="00000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</a:t>
              </a:r>
              <a:r>
                <a:rPr lang="en-US" sz="3495" dirty="0" err="1">
                  <a:solidFill>
                    <a:srgbClr val="00000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Thingspeak</a:t>
              </a:r>
              <a:r>
                <a:rPr lang="en-US" sz="3495" dirty="0">
                  <a:solidFill>
                    <a:srgbClr val="000000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 using cellular data of GSM</a:t>
              </a:r>
            </a:p>
            <a:p>
              <a:pPr>
                <a:lnSpc>
                  <a:spcPts val="4193"/>
                </a:lnSpc>
              </a:pPr>
              <a:endParaRPr lang="en-US" sz="3495" dirty="0">
                <a:solidFill>
                  <a:srgbClr val="000000"/>
                </a:solidFill>
                <a:latin typeface="Roboto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57150"/>
              <a:ext cx="11064479" cy="11408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599"/>
                </a:lnSpc>
              </a:pPr>
              <a:r>
                <a:rPr lang="en-US" sz="5945" spc="59">
                  <a:solidFill>
                    <a:srgbClr val="000000"/>
                  </a:solidFill>
                  <a:latin typeface="Open Sans 1 Bold"/>
                </a:rPr>
                <a:t>MODULES: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631338"/>
            <a:ext cx="8115300" cy="8229600"/>
            <a:chOff x="0" y="0"/>
            <a:chExt cx="10820400" cy="109728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15497" b="15497"/>
            <a:stretch>
              <a:fillRect/>
            </a:stretch>
          </p:blipFill>
          <p:spPr>
            <a:xfrm>
              <a:off x="0" y="0"/>
              <a:ext cx="10820400" cy="494665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 t="15915" b="15915"/>
            <a:stretch>
              <a:fillRect/>
            </a:stretch>
          </p:blipFill>
          <p:spPr>
            <a:xfrm>
              <a:off x="0" y="6026150"/>
              <a:ext cx="10820400" cy="4946650"/>
            </a:xfrm>
            <a:prstGeom prst="rect">
              <a:avLst/>
            </a:prstGeom>
          </p:spPr>
        </p:pic>
      </p:grpSp>
      <p:grpSp>
        <p:nvGrpSpPr>
          <p:cNvPr id="5" name="Group 5"/>
          <p:cNvGrpSpPr/>
          <p:nvPr/>
        </p:nvGrpSpPr>
        <p:grpSpPr>
          <a:xfrm>
            <a:off x="9895797" y="631338"/>
            <a:ext cx="6101294" cy="4512162"/>
            <a:chOff x="0" y="0"/>
            <a:chExt cx="8135058" cy="6016215"/>
          </a:xfrm>
        </p:grpSpPr>
        <p:sp>
          <p:nvSpPr>
            <p:cNvPr id="6" name="TextBox 6"/>
            <p:cNvSpPr txBox="1"/>
            <p:nvPr/>
          </p:nvSpPr>
          <p:spPr>
            <a:xfrm>
              <a:off x="0" y="3631678"/>
              <a:ext cx="4966654" cy="23845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789"/>
                </a:lnSpc>
              </a:pPr>
              <a:r>
                <a:rPr lang="en-US" sz="3420">
                  <a:solidFill>
                    <a:srgbClr val="000000"/>
                  </a:solidFill>
                  <a:latin typeface="Roboto Bold"/>
                </a:rPr>
                <a:t>PROTEUS professional </a:t>
              </a:r>
            </a:p>
            <a:p>
              <a:pPr>
                <a:lnSpc>
                  <a:spcPts val="4789"/>
                </a:lnSpc>
              </a:pPr>
              <a:endParaRPr lang="en-US" sz="3420">
                <a:solidFill>
                  <a:srgbClr val="000000"/>
                </a:solidFill>
                <a:latin typeface="Roboto Bold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47625"/>
              <a:ext cx="8135058" cy="29562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781"/>
                </a:lnSpc>
              </a:pPr>
              <a:r>
                <a:rPr lang="en-US" sz="5208" spc="52">
                  <a:solidFill>
                    <a:srgbClr val="000000"/>
                  </a:solidFill>
                  <a:latin typeface="Open Sans 1 Bold"/>
                </a:rPr>
                <a:t>SOFTWARE SIMULATION TOOL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895797" y="5602332"/>
            <a:ext cx="6101294" cy="3655968"/>
            <a:chOff x="0" y="0"/>
            <a:chExt cx="8135058" cy="4874624"/>
          </a:xfrm>
        </p:grpSpPr>
        <p:sp>
          <p:nvSpPr>
            <p:cNvPr id="9" name="TextBox 9"/>
            <p:cNvSpPr txBox="1"/>
            <p:nvPr/>
          </p:nvSpPr>
          <p:spPr>
            <a:xfrm>
              <a:off x="0" y="1682024"/>
              <a:ext cx="4966654" cy="319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789"/>
                </a:lnSpc>
              </a:pPr>
              <a:r>
                <a:rPr lang="en-US" sz="3420">
                  <a:solidFill>
                    <a:srgbClr val="000000"/>
                  </a:solidFill>
                  <a:latin typeface="Roboto Bold"/>
                </a:rPr>
                <a:t>Arduino software </a:t>
              </a:r>
            </a:p>
            <a:p>
              <a:pPr>
                <a:lnSpc>
                  <a:spcPts val="4789"/>
                </a:lnSpc>
              </a:pPr>
              <a:r>
                <a:rPr lang="en-US" sz="3420">
                  <a:solidFill>
                    <a:srgbClr val="000000"/>
                  </a:solidFill>
                  <a:latin typeface="Roboto Bold"/>
                </a:rPr>
                <a:t>and hardware components</a:t>
              </a:r>
            </a:p>
            <a:p>
              <a:pPr>
                <a:lnSpc>
                  <a:spcPts val="4789"/>
                </a:lnSpc>
              </a:pPr>
              <a:endParaRPr lang="en-US" sz="3420">
                <a:solidFill>
                  <a:srgbClr val="000000"/>
                </a:solidFill>
                <a:latin typeface="Roboto Bold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47625"/>
              <a:ext cx="8135058" cy="1006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781"/>
                </a:lnSpc>
              </a:pPr>
              <a:r>
                <a:rPr lang="en-US" sz="5208" spc="52">
                  <a:solidFill>
                    <a:srgbClr val="000000"/>
                  </a:solidFill>
                  <a:latin typeface="Open Sans 1 Bold"/>
                </a:rPr>
                <a:t>HARDWARE TOOL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611738" y="1522730"/>
            <a:ext cx="9647562" cy="6326668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03057" y="-1752225"/>
            <a:ext cx="7134334" cy="6549908"/>
            <a:chOff x="0" y="0"/>
            <a:chExt cx="9512445" cy="8733211"/>
          </a:xfrm>
        </p:grpSpPr>
        <p:sp>
          <p:nvSpPr>
            <p:cNvPr id="4" name="TextBox 4"/>
            <p:cNvSpPr txBox="1"/>
            <p:nvPr/>
          </p:nvSpPr>
          <p:spPr>
            <a:xfrm>
              <a:off x="0" y="8260360"/>
              <a:ext cx="5807582" cy="4728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39"/>
                </a:lnSpc>
              </a:pPr>
              <a:endParaRPr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889578"/>
              <a:ext cx="9512445" cy="45951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60"/>
                </a:lnSpc>
              </a:pPr>
              <a:r>
                <a:rPr lang="en-US" sz="6090" spc="60">
                  <a:solidFill>
                    <a:srgbClr val="000000"/>
                  </a:solidFill>
                  <a:latin typeface="Open Sans 1 Bold"/>
                </a:rPr>
                <a:t>SOFTWARE SIMULATION USING PROTEUS PROFESSIONAL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04775"/>
              <a:ext cx="4163976" cy="23152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3271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8069086" y="7878933"/>
            <a:ext cx="9647562" cy="582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400">
                <a:solidFill>
                  <a:srgbClr val="000000"/>
                </a:solidFill>
                <a:latin typeface="Open Sans Light 2"/>
              </a:rPr>
              <a:t>circuit diagram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791853" y="342900"/>
            <a:ext cx="11550139" cy="543458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t="1653" b="1653"/>
          <a:stretch>
            <a:fillRect/>
          </a:stretch>
        </p:blipFill>
        <p:spPr>
          <a:xfrm>
            <a:off x="1269941" y="3029362"/>
            <a:ext cx="9783886" cy="6728445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028700" y="733762"/>
            <a:ext cx="6015862" cy="3010891"/>
            <a:chOff x="0" y="0"/>
            <a:chExt cx="8021149" cy="4014522"/>
          </a:xfrm>
        </p:grpSpPr>
        <p:sp>
          <p:nvSpPr>
            <p:cNvPr id="5" name="TextBox 5"/>
            <p:cNvSpPr txBox="1"/>
            <p:nvPr/>
          </p:nvSpPr>
          <p:spPr>
            <a:xfrm>
              <a:off x="0" y="3617859"/>
              <a:ext cx="4897109" cy="3966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79"/>
                </a:lnSpc>
              </a:pPr>
              <a:endParaRPr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38100"/>
              <a:ext cx="8021149" cy="29236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700"/>
                </a:lnSpc>
              </a:pPr>
              <a:r>
                <a:rPr lang="en-US" sz="5135" spc="51">
                  <a:solidFill>
                    <a:srgbClr val="000000"/>
                  </a:solidFill>
                  <a:latin typeface="Open Sans 1 Bold"/>
                </a:rPr>
                <a:t>OUTPUT FROM SOFTWARE SIMULATION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1643" y="-1656474"/>
            <a:ext cx="7134334" cy="4840089"/>
            <a:chOff x="0" y="0"/>
            <a:chExt cx="9512445" cy="6453451"/>
          </a:xfrm>
        </p:grpSpPr>
        <p:sp>
          <p:nvSpPr>
            <p:cNvPr id="3" name="TextBox 3"/>
            <p:cNvSpPr txBox="1"/>
            <p:nvPr/>
          </p:nvSpPr>
          <p:spPr>
            <a:xfrm>
              <a:off x="0" y="5980600"/>
              <a:ext cx="5807582" cy="4728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39"/>
                </a:lnSpc>
              </a:pPr>
              <a:endParaRPr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889578"/>
              <a:ext cx="9512445" cy="23154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60"/>
                </a:lnSpc>
              </a:pPr>
              <a:r>
                <a:rPr lang="en-US" sz="6090" spc="60">
                  <a:solidFill>
                    <a:srgbClr val="000000"/>
                  </a:solidFill>
                  <a:latin typeface="Open Sans 1 Bold"/>
                </a:rPr>
                <a:t>HARDWARE SIMULATION : 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04775"/>
              <a:ext cx="4163976" cy="23152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3271"/>
                </a:lnSpc>
              </a:pPr>
              <a:endParaRPr/>
            </a:p>
          </p:txBody>
        </p:sp>
      </p:grp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CA0B378-805C-4B24-B678-2ABACF4D0B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0327456"/>
              </p:ext>
            </p:extLst>
          </p:nvPr>
        </p:nvGraphicFramePr>
        <p:xfrm>
          <a:off x="12544532" y="247021"/>
          <a:ext cx="5451825" cy="400051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19577">
                  <a:extLst>
                    <a:ext uri="{9D8B030D-6E8A-4147-A177-3AD203B41FA5}">
                      <a16:colId xmlns:a16="http://schemas.microsoft.com/office/drawing/2014/main" val="3556482861"/>
                    </a:ext>
                  </a:extLst>
                </a:gridCol>
                <a:gridCol w="2932248">
                  <a:extLst>
                    <a:ext uri="{9D8B030D-6E8A-4147-A177-3AD203B41FA5}">
                      <a16:colId xmlns:a16="http://schemas.microsoft.com/office/drawing/2014/main" val="3656220111"/>
                    </a:ext>
                  </a:extLst>
                </a:gridCol>
              </a:tblGrid>
              <a:tr h="5472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</a:rPr>
                        <a:t>Arduino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</a:rPr>
                        <a:t>GPS module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5111213"/>
                  </a:ext>
                </a:extLst>
              </a:tr>
              <a:tr h="69973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Digital pin 10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RX pin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76402501"/>
                  </a:ext>
                </a:extLst>
              </a:tr>
              <a:tr h="81590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Digital pin 11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TX pin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4875570"/>
                  </a:ext>
                </a:extLst>
              </a:tr>
              <a:tr h="94677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VCC – 5v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VCC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75922675"/>
                  </a:ext>
                </a:extLst>
              </a:tr>
              <a:tr h="9908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Ground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Ground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8590551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E0BD2CE-C213-4098-9741-5EDD9778D8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1737712"/>
              </p:ext>
            </p:extLst>
          </p:nvPr>
        </p:nvGraphicFramePr>
        <p:xfrm>
          <a:off x="12364472" y="4991100"/>
          <a:ext cx="5399958" cy="400051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426146">
                  <a:extLst>
                    <a:ext uri="{9D8B030D-6E8A-4147-A177-3AD203B41FA5}">
                      <a16:colId xmlns:a16="http://schemas.microsoft.com/office/drawing/2014/main" val="4129909242"/>
                    </a:ext>
                  </a:extLst>
                </a:gridCol>
                <a:gridCol w="2973812">
                  <a:extLst>
                    <a:ext uri="{9D8B030D-6E8A-4147-A177-3AD203B41FA5}">
                      <a16:colId xmlns:a16="http://schemas.microsoft.com/office/drawing/2014/main" val="1435890880"/>
                    </a:ext>
                  </a:extLst>
                </a:gridCol>
              </a:tblGrid>
              <a:tr h="70339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</a:rPr>
                        <a:t>Arduino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</a:rPr>
                        <a:t>GSM module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5738076"/>
                  </a:ext>
                </a:extLst>
              </a:tr>
              <a:tr h="66809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Digital pin RX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TX pin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88044093"/>
                  </a:ext>
                </a:extLst>
              </a:tr>
              <a:tr h="77901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Digital pin TX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RX pin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3768649"/>
                  </a:ext>
                </a:extLst>
              </a:tr>
              <a:tr h="90396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VCC – 5v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VCC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17959578"/>
                  </a:ext>
                </a:extLst>
              </a:tr>
              <a:tr h="94604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Ground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Ground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77359942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DC80418B-469B-4FC6-B650-82CF99B004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714" y="2828977"/>
            <a:ext cx="9839630" cy="702329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</TotalTime>
  <Words>259</Words>
  <Application>Microsoft Office PowerPoint</Application>
  <PresentationFormat>Custom</PresentationFormat>
  <Paragraphs>59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31" baseType="lpstr">
      <vt:lpstr>Arial</vt:lpstr>
      <vt:lpstr>Open Sans Light 2</vt:lpstr>
      <vt:lpstr>Arimo</vt:lpstr>
      <vt:lpstr>Open Sans 1 Bold</vt:lpstr>
      <vt:lpstr>Roboto Bold</vt:lpstr>
      <vt:lpstr>Open Sans Light 1 Bold</vt:lpstr>
      <vt:lpstr>Roboto</vt:lpstr>
      <vt:lpstr>Open Sans 2 Bold</vt:lpstr>
      <vt:lpstr>Open Sans Bold</vt:lpstr>
      <vt:lpstr>Arimo Bold</vt:lpstr>
      <vt:lpstr>Calibri</vt:lpstr>
      <vt:lpstr>Open Sans Extra Bold</vt:lpstr>
      <vt:lpstr>Open Sans Light 1</vt:lpstr>
      <vt:lpstr>Office Theme</vt:lpstr>
      <vt:lpstr>PowerPoint Presentation</vt:lpstr>
      <vt:lpstr>PowerPoint Presentation</vt:lpstr>
      <vt:lpstr>PowerPoint Presentation</vt:lpstr>
      <vt:lpstr>BLOCK DIAGRAM: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Basic Presentation Template</dc:title>
  <cp:lastModifiedBy>REKHA V</cp:lastModifiedBy>
  <cp:revision>11</cp:revision>
  <dcterms:created xsi:type="dcterms:W3CDTF">2006-08-16T00:00:00Z</dcterms:created>
  <dcterms:modified xsi:type="dcterms:W3CDTF">2021-06-25T05:54:00Z</dcterms:modified>
  <dc:identifier>DAEc8vj5kDk</dc:identifier>
</cp:coreProperties>
</file>

<file path=docProps/thumbnail.jpeg>
</file>